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7" r:id="rId6"/>
    <p:sldId id="265" r:id="rId7"/>
    <p:sldId id="264" r:id="rId8"/>
    <p:sldId id="260" r:id="rId9"/>
    <p:sldId id="261" r:id="rId10"/>
    <p:sldId id="266" r:id="rId11"/>
    <p:sldId id="262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28" autoAdjust="0"/>
  </p:normalViewPr>
  <p:slideViewPr>
    <p:cSldViewPr>
      <p:cViewPr>
        <p:scale>
          <a:sx n="70" d="100"/>
          <a:sy n="70" d="100"/>
        </p:scale>
        <p:origin x="-1188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</a:t>
            </a:r>
            <a:r>
              <a:rPr lang="en-US" sz="1800" dirty="0"/>
              <a:t>I find the information to be valuable to my professional or personal learning</a:t>
            </a:r>
            <a:r>
              <a:rPr lang="en-US" sz="1800" dirty="0" smtClean="0"/>
              <a:t>” &amp; </a:t>
            </a:r>
            <a:r>
              <a:rPr lang="en-US" sz="1800" b="1" i="0" baseline="0" dirty="0" smtClean="0">
                <a:effectLst/>
              </a:rPr>
              <a:t>"Overall, I was satisfied with the session."</a:t>
            </a:r>
            <a:endParaRPr lang="en-US" sz="18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18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“I find the information to be valuable to my professional or personal learning”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4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45390672319806"/>
          <c:y val="0.33546081933647548"/>
          <c:w val="0.34925009373828275"/>
          <c:h val="0.64230426385381068"/>
        </c:manualLayout>
      </c:layout>
      <c:overlay val="0"/>
    </c:legend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BD679-598D-4C3B-BF9F-F6837EFDC9CF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7E0535-70BC-439B-A021-4F1DFE9E2B73}">
      <dgm:prSet phldrT="[Text]"/>
      <dgm:spPr/>
      <dgm:t>
        <a:bodyPr/>
        <a:lstStyle/>
        <a:p>
          <a:r>
            <a:rPr lang="en-US" b="1" dirty="0" smtClean="0"/>
            <a:t>“How do I open EndNote on my computer?”</a:t>
          </a:r>
          <a:endParaRPr lang="en-US" b="1" dirty="0"/>
        </a:p>
      </dgm:t>
    </dgm:pt>
    <dgm:pt modelId="{E4605F37-B44A-4F52-82FD-3B55F0C23F66}" type="parTrans" cxnId="{D7105AC1-B42E-4B7F-BE54-E7FABCB6DC32}">
      <dgm:prSet/>
      <dgm:spPr/>
      <dgm:t>
        <a:bodyPr/>
        <a:lstStyle/>
        <a:p>
          <a:endParaRPr lang="en-US"/>
        </a:p>
      </dgm:t>
    </dgm:pt>
    <dgm:pt modelId="{192D9AA4-3671-4C39-9AFE-B99C82B4CE4F}" type="sibTrans" cxnId="{D7105AC1-B42E-4B7F-BE54-E7FABCB6DC32}">
      <dgm:prSet/>
      <dgm:spPr/>
      <dgm:t>
        <a:bodyPr/>
        <a:lstStyle/>
        <a:p>
          <a:endParaRPr lang="en-US"/>
        </a:p>
      </dgm:t>
    </dgm:pt>
    <dgm:pt modelId="{C0EFF06C-AE05-4A0C-B40C-BB47CDE75A6D}">
      <dgm:prSet phldrT="[Text]"/>
      <dgm:spPr/>
      <dgm:t>
        <a:bodyPr/>
        <a:lstStyle/>
        <a:p>
          <a:r>
            <a:rPr lang="en-US" b="1" dirty="0" smtClean="0"/>
            <a:t>“How do I generate and manage Bib </a:t>
          </a:r>
          <a:r>
            <a:rPr lang="en-US" b="1" dirty="0" err="1" smtClean="0"/>
            <a:t>TeX</a:t>
          </a:r>
          <a:r>
            <a:rPr lang="en-US" b="1" dirty="0" smtClean="0"/>
            <a:t> files for use with La </a:t>
          </a:r>
          <a:r>
            <a:rPr lang="en-US" b="1" dirty="0" err="1" smtClean="0"/>
            <a:t>TeX</a:t>
          </a:r>
          <a:r>
            <a:rPr lang="en-US" b="1" dirty="0" smtClean="0"/>
            <a:t>?” </a:t>
          </a:r>
          <a:endParaRPr lang="en-US" b="1" dirty="0"/>
        </a:p>
      </dgm:t>
    </dgm:pt>
    <dgm:pt modelId="{3088232D-B308-4042-9A42-1B9DEB6D3EDF}" type="parTrans" cxnId="{5CBBE8E9-C223-425B-8B6F-BE20CA8259F7}">
      <dgm:prSet/>
      <dgm:spPr/>
      <dgm:t>
        <a:bodyPr/>
        <a:lstStyle/>
        <a:p>
          <a:endParaRPr lang="en-US"/>
        </a:p>
      </dgm:t>
    </dgm:pt>
    <dgm:pt modelId="{2517D664-51C0-4634-82FF-1E53C36017A7}" type="sibTrans" cxnId="{5CBBE8E9-C223-425B-8B6F-BE20CA8259F7}">
      <dgm:prSet/>
      <dgm:spPr/>
      <dgm:t>
        <a:bodyPr/>
        <a:lstStyle/>
        <a:p>
          <a:endParaRPr lang="en-US"/>
        </a:p>
      </dgm:t>
    </dgm:pt>
    <dgm:pt modelId="{C4C38687-FB4F-4864-8946-F37774BC83A8}" type="pres">
      <dgm:prSet presAssocID="{D1EBD679-598D-4C3B-BF9F-F6837EFDC9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F10E3B-2EE0-4BE1-8C21-05CBB31F32DA}" type="pres">
      <dgm:prSet presAssocID="{F57E0535-70BC-439B-A021-4F1DFE9E2B73}" presName="arrow" presStyleLbl="node1" presStyleIdx="0" presStyleCnt="2" custScaleX="76270" custScaleY="80290" custRadScaleRad="124995" custRadScaleInc="2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4D8C0-188B-4BAC-88EB-70A2EB021C38}" type="pres">
      <dgm:prSet presAssocID="{C0EFF06C-AE05-4A0C-B40C-BB47CDE75A6D}" presName="arrow" presStyleLbl="node1" presStyleIdx="1" presStyleCnt="2" custScaleX="81831" custScaleY="82166" custRadScaleRad="118043" custRadScaleInc="-3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474F33-E32B-4558-A71F-44078B63C2C3}" type="presOf" srcId="{F57E0535-70BC-439B-A021-4F1DFE9E2B73}" destId="{8BF10E3B-2EE0-4BE1-8C21-05CBB31F32DA}" srcOrd="0" destOrd="0" presId="urn:microsoft.com/office/officeart/2005/8/layout/arrow1"/>
    <dgm:cxn modelId="{D7105AC1-B42E-4B7F-BE54-E7FABCB6DC32}" srcId="{D1EBD679-598D-4C3B-BF9F-F6837EFDC9CF}" destId="{F57E0535-70BC-439B-A021-4F1DFE9E2B73}" srcOrd="0" destOrd="0" parTransId="{E4605F37-B44A-4F52-82FD-3B55F0C23F66}" sibTransId="{192D9AA4-3671-4C39-9AFE-B99C82B4CE4F}"/>
    <dgm:cxn modelId="{5CBBE8E9-C223-425B-8B6F-BE20CA8259F7}" srcId="{D1EBD679-598D-4C3B-BF9F-F6837EFDC9CF}" destId="{C0EFF06C-AE05-4A0C-B40C-BB47CDE75A6D}" srcOrd="1" destOrd="0" parTransId="{3088232D-B308-4042-9A42-1B9DEB6D3EDF}" sibTransId="{2517D664-51C0-4634-82FF-1E53C36017A7}"/>
    <dgm:cxn modelId="{6132EC3B-420F-4AE1-AB5D-6F0E9C06AB38}" type="presOf" srcId="{D1EBD679-598D-4C3B-BF9F-F6837EFDC9CF}" destId="{C4C38687-FB4F-4864-8946-F37774BC83A8}" srcOrd="0" destOrd="0" presId="urn:microsoft.com/office/officeart/2005/8/layout/arrow1"/>
    <dgm:cxn modelId="{E99BA5B6-AD5F-4339-B42B-BEA38DBB7886}" type="presOf" srcId="{C0EFF06C-AE05-4A0C-B40C-BB47CDE75A6D}" destId="{FC24D8C0-188B-4BAC-88EB-70A2EB021C38}" srcOrd="0" destOrd="0" presId="urn:microsoft.com/office/officeart/2005/8/layout/arrow1"/>
    <dgm:cxn modelId="{59F5AA8C-883D-4AF0-8F5E-FC934B95D018}" type="presParOf" srcId="{C4C38687-FB4F-4864-8946-F37774BC83A8}" destId="{8BF10E3B-2EE0-4BE1-8C21-05CBB31F32DA}" srcOrd="0" destOrd="0" presId="urn:microsoft.com/office/officeart/2005/8/layout/arrow1"/>
    <dgm:cxn modelId="{236F7DF6-7E73-44D0-B42E-A1BDE3F57235}" type="presParOf" srcId="{C4C38687-FB4F-4864-8946-F37774BC83A8}" destId="{FC24D8C0-188B-4BAC-88EB-70A2EB021C3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10E3B-2EE0-4BE1-8C21-05CBB31F32DA}">
      <dsp:nvSpPr>
        <dsp:cNvPr id="0" name=""/>
        <dsp:cNvSpPr/>
      </dsp:nvSpPr>
      <dsp:spPr>
        <a:xfrm rot="16200000">
          <a:off x="83853" y="544292"/>
          <a:ext cx="3181861" cy="3349569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“How do I open EndNote on my computer?”</a:t>
          </a:r>
          <a:endParaRPr lang="en-US" sz="2200" b="1" kern="1200" dirty="0"/>
        </a:p>
      </dsp:txBody>
      <dsp:txXfrm rot="5400000">
        <a:off x="556825" y="1423611"/>
        <a:ext cx="2792743" cy="1590931"/>
      </dsp:txXfrm>
    </dsp:sp>
    <dsp:sp modelId="{FC24D8C0-188B-4BAC-88EB-70A2EB021C38}">
      <dsp:nvSpPr>
        <dsp:cNvPr id="0" name=""/>
        <dsp:cNvSpPr/>
      </dsp:nvSpPr>
      <dsp:spPr>
        <a:xfrm rot="5400000">
          <a:off x="5309562" y="465360"/>
          <a:ext cx="3413857" cy="3427832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“How do I generate and manage Bib </a:t>
          </a:r>
          <a:r>
            <a:rPr lang="en-US" sz="2200" b="1" kern="1200" dirty="0" err="1" smtClean="0"/>
            <a:t>TeX</a:t>
          </a:r>
          <a:r>
            <a:rPr lang="en-US" sz="2200" b="1" kern="1200" dirty="0" smtClean="0"/>
            <a:t> files for use with La </a:t>
          </a:r>
          <a:r>
            <a:rPr lang="en-US" sz="2200" b="1" kern="1200" dirty="0" err="1" smtClean="0"/>
            <a:t>TeX</a:t>
          </a:r>
          <a:r>
            <a:rPr lang="en-US" sz="2200" b="1" kern="1200" dirty="0" smtClean="0"/>
            <a:t>?” </a:t>
          </a:r>
          <a:endParaRPr lang="en-US" sz="2200" b="1" kern="1200" dirty="0"/>
        </a:p>
      </dsp:txBody>
      <dsp:txXfrm rot="-5400000">
        <a:off x="5302575" y="1325812"/>
        <a:ext cx="2830407" cy="1706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38AE-B373-4C73-AE1E-57F13BDC0F31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0261D5-D286-4FF6-A569-DF7DE68E00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38AE-B373-4C73-AE1E-57F13BDC0F31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1D5-D286-4FF6-A569-DF7DE68E0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38AE-B373-4C73-AE1E-57F13BDC0F31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1D5-D286-4FF6-A569-DF7DE68E0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38AE-B373-4C73-AE1E-57F13BDC0F31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1D5-D286-4FF6-A569-DF7DE68E0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38AE-B373-4C73-AE1E-57F13BDC0F31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1D5-D286-4FF6-A569-DF7DE68E00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38AE-B373-4C73-AE1E-57F13BDC0F31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1D5-D286-4FF6-A569-DF7DE68E00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38AE-B373-4C73-AE1E-57F13BDC0F31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1D5-D286-4FF6-A569-DF7DE68E00F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38AE-B373-4C73-AE1E-57F13BDC0F31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1D5-D286-4FF6-A569-DF7DE68E0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38AE-B373-4C73-AE1E-57F13BDC0F31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1D5-D286-4FF6-A569-DF7DE68E0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38AE-B373-4C73-AE1E-57F13BDC0F31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1D5-D286-4FF6-A569-DF7DE68E0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38AE-B373-4C73-AE1E-57F13BDC0F31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1D5-D286-4FF6-A569-DF7DE68E0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39D38AE-B373-4C73-AE1E-57F13BDC0F31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90261D5-D286-4FF6-A569-DF7DE68E00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473" y="466438"/>
            <a:ext cx="8839200" cy="5105400"/>
          </a:xfrm>
          <a:prstGeom prst="rect">
            <a:avLst/>
          </a:prstGeom>
          <a:blipFill dpi="0" rotWithShape="1">
            <a:blip r:embed="rId2">
              <a:alphaModFix amt="3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09600" y="152400"/>
            <a:ext cx="7772400" cy="1470025"/>
          </a:xfrm>
        </p:spPr>
        <p:txBody>
          <a:bodyPr/>
          <a:lstStyle/>
          <a:p>
            <a:r>
              <a:rPr lang="en-US" sz="4400" b="1" dirty="0" smtClean="0">
                <a:latin typeface="Arial Narrow" pitchFamily="34" charset="0"/>
              </a:rPr>
              <a:t>EndNote @ Pitt: </a:t>
            </a:r>
            <a:br>
              <a:rPr lang="en-US" sz="4400" b="1" dirty="0" smtClean="0">
                <a:latin typeface="Arial Narrow" pitchFamily="34" charset="0"/>
              </a:rPr>
            </a:br>
            <a:r>
              <a:rPr lang="en-US" sz="4400" b="1" dirty="0" smtClean="0">
                <a:latin typeface="Arial Narrow" pitchFamily="34" charset="0"/>
              </a:rPr>
              <a:t>Teaching with Technology</a:t>
            </a:r>
            <a:endParaRPr lang="en-US" sz="4400" b="1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36673" y="5583622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 Narrow" pitchFamily="34" charset="0"/>
              </a:rPr>
              <a:t>Image: “Technology in the Classroom”, Barnard </a:t>
            </a:r>
            <a:r>
              <a:rPr lang="en-US" sz="1000" dirty="0">
                <a:latin typeface="Arial Narrow" pitchFamily="34" charset="0"/>
              </a:rPr>
              <a:t>University, http://barnard.edu/headlines/syllabus-technology-classroom 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75020" y="4645398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Leslie </a:t>
            </a:r>
            <a:r>
              <a:rPr lang="en-US" dirty="0"/>
              <a:t>Eibl &amp; Anne Schwan , </a:t>
            </a:r>
            <a:endParaRPr lang="en-US" dirty="0" smtClean="0"/>
          </a:p>
          <a:p>
            <a:r>
              <a:rPr lang="en-US" dirty="0" smtClean="0"/>
              <a:t>Visiting Librarians</a:t>
            </a:r>
          </a:p>
          <a:p>
            <a:r>
              <a:rPr lang="en-US" dirty="0" smtClean="0"/>
              <a:t>University of Pittsburgh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00199"/>
            <a:ext cx="3021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WPWVC/ACRL Spring Meeting</a:t>
            </a:r>
          </a:p>
          <a:p>
            <a:r>
              <a:rPr lang="en-US" sz="1600" i="1" dirty="0" smtClean="0"/>
              <a:t>Morgantown, WV</a:t>
            </a:r>
          </a:p>
          <a:p>
            <a:r>
              <a:rPr lang="en-US" sz="1600" i="1" dirty="0" smtClean="0"/>
              <a:t>June 6, 2013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1841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Outcomes &amp; Assessment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135046"/>
              </p:ext>
            </p:extLst>
          </p:nvPr>
        </p:nvGraphicFramePr>
        <p:xfrm>
          <a:off x="304800" y="1729581"/>
          <a:ext cx="4953000" cy="439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8302" y="1143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13 students were surveyed over 3 Hillman sessions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5257801" y="1828801"/>
            <a:ext cx="3732662" cy="1828800"/>
          </a:xfrm>
          <a:prstGeom prst="wedgeRectCallout">
            <a:avLst>
              <a:gd name="adj1" fmla="val -53486"/>
              <a:gd name="adj2" fmla="val 6510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57800" y="1828800"/>
            <a:ext cx="37326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“This was a very helpful session, I learned a lot more about Endnote than I had previously. The session was hands-on which was most important and the learning space was very sufficient and conducive to the task at hand.”</a:t>
            </a:r>
          </a:p>
          <a:p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5622309" y="3863181"/>
            <a:ext cx="3233381" cy="968276"/>
          </a:xfrm>
          <a:prstGeom prst="wedgeRectCallout">
            <a:avLst>
              <a:gd name="adj1" fmla="val -66285"/>
              <a:gd name="adj2" fmla="val 11331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55117" y="3863181"/>
            <a:ext cx="3165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“Instructor was very helpful, especially with audience questions.”</a:t>
            </a:r>
          </a:p>
          <a:p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5257801" y="5161873"/>
            <a:ext cx="3695699" cy="1515291"/>
          </a:xfrm>
          <a:prstGeom prst="wedgeRectCallout">
            <a:avLst>
              <a:gd name="adj1" fmla="val -57309"/>
              <a:gd name="adj2" fmla="val -80320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91150" y="5257798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“</a:t>
            </a:r>
            <a:r>
              <a:rPr lang="en-US" sz="1600" dirty="0" err="1" smtClean="0"/>
              <a:t>EndNotes</a:t>
            </a:r>
            <a:r>
              <a:rPr lang="en-US" sz="1600" dirty="0" smtClean="0"/>
              <a:t> </a:t>
            </a:r>
            <a:r>
              <a:rPr lang="en-US" sz="1600" dirty="0"/>
              <a:t>should be installed on desktop computers, for participants who don't bring a laptop (but I was lucky that it was installed on the one I used</a:t>
            </a:r>
            <a:r>
              <a:rPr lang="en-US" sz="1600" dirty="0" smtClean="0"/>
              <a:t>!).”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0200"/>
          </a:xfrm>
        </p:spPr>
        <p:txBody>
          <a:bodyPr/>
          <a:lstStyle/>
          <a:p>
            <a:r>
              <a:rPr lang="en-US" dirty="0" smtClean="0"/>
              <a:t>Future Considerations &amp; Improvements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4" t="28137" r="5336" b="11975"/>
          <a:stretch/>
        </p:blipFill>
        <p:spPr bwMode="auto">
          <a:xfrm>
            <a:off x="1219200" y="2209800"/>
            <a:ext cx="5302474" cy="373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3733800"/>
            <a:ext cx="4800600" cy="232239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Streamline RSVP process ensuring attendance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Assessment!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Offering advanced sessions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Screencasting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0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&amp; Questions?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68" y="2819400"/>
            <a:ext cx="5032463" cy="280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1896" y="5681765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Bibliography “http://www.flickr.com/photos/</a:t>
            </a:r>
            <a:r>
              <a:rPr lang="en-US" sz="1200" dirty="0" err="1"/>
              <a:t>papertrix</a:t>
            </a:r>
            <a:r>
              <a:rPr lang="en-US" sz="1200" dirty="0"/>
              <a:t>/38028138</a:t>
            </a:r>
            <a:r>
              <a:rPr lang="en-US" sz="1200" dirty="0" smtClean="0"/>
              <a:t>/”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1752599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Anne Schwan 		ads114@pitt.edu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Leslie Eibl		leibl@pitt.edu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848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97"/>
            <a:ext cx="8229600" cy="1066800"/>
          </a:xfrm>
        </p:spPr>
        <p:txBody>
          <a:bodyPr/>
          <a:lstStyle/>
          <a:p>
            <a:r>
              <a:rPr lang="en-US" dirty="0" smtClean="0"/>
              <a:t>EndNote @ the ULS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00600"/>
            <a:ext cx="7086600" cy="1828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    </a:t>
            </a: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Since November, 2012:</a:t>
            </a:r>
          </a:p>
          <a:p>
            <a:pPr marL="457200" lvl="1" indent="0">
              <a:buNone/>
            </a:pPr>
            <a:r>
              <a:rPr lang="en-US" sz="1900" dirty="0" smtClean="0">
                <a:solidFill>
                  <a:schemeClr val="tx1"/>
                </a:solidFill>
                <a:latin typeface="+mj-lt"/>
              </a:rPr>
              <a:t>14 Scheduled Endnote Sessions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+mj-lt"/>
              </a:rPr>
              <a:t>9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General / Open to University Staff, Faculty, and Students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+mj-lt"/>
              </a:rPr>
              <a:t>1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Benedum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Hall for Engineering Staff, Faculty, and Students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+mj-lt"/>
              </a:rPr>
              <a:t>2 Liaison Librarian Training Sessions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+mj-lt"/>
              </a:rPr>
              <a:t>2 Dissertation Boot Camp Sessions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4953000" cy="324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1524000"/>
            <a:ext cx="2590800" cy="369331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The University </a:t>
            </a:r>
            <a:r>
              <a:rPr lang="en-US" dirty="0">
                <a:latin typeface="+mj-lt"/>
              </a:rPr>
              <a:t>Library System </a:t>
            </a:r>
            <a:r>
              <a:rPr lang="en-US" dirty="0" smtClean="0">
                <a:latin typeface="+mj-lt"/>
              </a:rPr>
              <a:t>transitioned its support from </a:t>
            </a:r>
            <a:r>
              <a:rPr lang="en-US" dirty="0" err="1">
                <a:latin typeface="+mj-lt"/>
              </a:rPr>
              <a:t>RefWorks</a:t>
            </a:r>
            <a:r>
              <a:rPr lang="en-US" dirty="0">
                <a:latin typeface="+mj-lt"/>
              </a:rPr>
              <a:t> to EndNote in </a:t>
            </a:r>
            <a:r>
              <a:rPr lang="en-US" dirty="0" smtClean="0">
                <a:latin typeface="+mj-lt"/>
              </a:rPr>
              <a:t>the Fall </a:t>
            </a:r>
            <a:r>
              <a:rPr lang="en-US" dirty="0">
                <a:latin typeface="+mj-lt"/>
              </a:rPr>
              <a:t>of </a:t>
            </a:r>
            <a:r>
              <a:rPr lang="en-US" dirty="0" smtClean="0">
                <a:latin typeface="+mj-lt"/>
              </a:rPr>
              <a:t>2012</a:t>
            </a:r>
          </a:p>
          <a:p>
            <a:endParaRPr lang="en-US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Librarians created a </a:t>
            </a:r>
            <a:r>
              <a:rPr lang="en-US" dirty="0" err="1" smtClean="0">
                <a:latin typeface="+mj-lt"/>
              </a:rPr>
              <a:t>LibGuide</a:t>
            </a:r>
            <a:r>
              <a:rPr lang="en-US" dirty="0" smtClean="0">
                <a:latin typeface="+mj-lt"/>
              </a:rPr>
              <a:t> to assist students and faculty with the transition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4459849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http://pitt.libguides.com/refworkstransition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367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Outreach Efforts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5"/>
          <a:stretch/>
        </p:blipFill>
        <p:spPr bwMode="auto">
          <a:xfrm>
            <a:off x="152400" y="914400"/>
            <a:ext cx="6122479" cy="390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6"/>
          <a:stretch/>
        </p:blipFill>
        <p:spPr bwMode="auto">
          <a:xfrm>
            <a:off x="3608696" y="2362200"/>
            <a:ext cx="2514600" cy="4254759"/>
          </a:xfrm>
          <a:prstGeom prst="rect">
            <a:avLst/>
          </a:prstGeom>
          <a:noFill/>
          <a:ln w="19050" cap="flat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1206759"/>
            <a:ext cx="2667000" cy="41549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+mj-lt"/>
              </a:rPr>
              <a:t>@ Hillman: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latin typeface="+mj-lt"/>
              </a:rPr>
              <a:t>Sign up online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latin typeface="+mj-lt"/>
              </a:rPr>
              <a:t>Facebook ads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latin typeface="+mj-lt"/>
              </a:rPr>
              <a:t>Registration follow-up emails</a:t>
            </a:r>
          </a:p>
          <a:p>
            <a:endParaRPr lang="en-US" sz="1600" b="1" dirty="0" smtClean="0">
              <a:latin typeface="+mj-lt"/>
            </a:endParaRPr>
          </a:p>
          <a:p>
            <a:r>
              <a:rPr lang="en-US" sz="2000" b="1" i="1" dirty="0" smtClean="0">
                <a:latin typeface="+mj-lt"/>
              </a:rPr>
              <a:t>@ Engineering: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b="1" dirty="0" smtClean="0">
                <a:latin typeface="+mj-lt"/>
              </a:rPr>
              <a:t>Contact graduate student coordinators and department heads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b="1" dirty="0" smtClean="0">
                <a:latin typeface="+mj-lt"/>
              </a:rPr>
              <a:t>Circulate email announcements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b="1" dirty="0" smtClean="0">
                <a:latin typeface="+mj-lt"/>
              </a:rPr>
              <a:t>Facebook 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b="1" dirty="0" smtClean="0">
                <a:latin typeface="+mj-lt"/>
              </a:rPr>
              <a:t>Registration follow-up emails</a:t>
            </a:r>
            <a:endParaRPr lang="en-US" sz="1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530" y="4891988"/>
            <a:ext cx="3048000" cy="6771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Screenshot of Session description and Sign-up form on the ULS website</a:t>
            </a:r>
          </a:p>
          <a:p>
            <a:r>
              <a:rPr lang="en-US" sz="900" dirty="0"/>
              <a:t>http://www.library.pitt.edu/services/classes/infoliteracy/citation_training.html</a:t>
            </a:r>
          </a:p>
        </p:txBody>
      </p:sp>
    </p:spTree>
    <p:extLst>
      <p:ext uri="{BB962C8B-B14F-4D97-AF65-F5344CB8AC3E}">
        <p14:creationId xmlns:p14="http://schemas.microsoft.com/office/powerpoint/2010/main" val="34849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19"/>
            <a:ext cx="8229600" cy="1219200"/>
          </a:xfrm>
        </p:spPr>
        <p:txBody>
          <a:bodyPr/>
          <a:lstStyle/>
          <a:p>
            <a:r>
              <a:rPr lang="en-US" sz="4800" dirty="0" smtClean="0"/>
              <a:t>Learning the Software</a:t>
            </a:r>
            <a:endParaRPr 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12446" y="1600200"/>
            <a:ext cx="6474354" cy="45139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425" y="1591215"/>
            <a:ext cx="6624224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85657" y="6159913"/>
            <a:ext cx="5194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“Jumping off the diving board” http</a:t>
            </a:r>
            <a:r>
              <a:rPr lang="en-US" sz="1200" dirty="0"/>
              <a:t>://</a:t>
            </a:r>
            <a:r>
              <a:rPr lang="en-US" sz="1200" dirty="0" smtClean="0"/>
              <a:t>www.flickr.com/photos/moonsq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2042517"/>
            <a:ext cx="1828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+mj-lt"/>
              </a:rPr>
              <a:t>Dive</a:t>
            </a:r>
          </a:p>
          <a:p>
            <a:pPr algn="ctr"/>
            <a:endParaRPr lang="en-US" sz="1600" dirty="0" smtClean="0">
              <a:latin typeface="+mj-lt"/>
            </a:endParaRPr>
          </a:p>
          <a:p>
            <a:pPr algn="ctr"/>
            <a:r>
              <a:rPr lang="en-US" sz="5400" dirty="0">
                <a:latin typeface="+mj-lt"/>
              </a:rPr>
              <a:t>r</a:t>
            </a:r>
            <a:r>
              <a:rPr lang="en-US" sz="5400" dirty="0" smtClean="0">
                <a:latin typeface="+mj-lt"/>
              </a:rPr>
              <a:t>ight</a:t>
            </a:r>
          </a:p>
          <a:p>
            <a:pPr algn="ctr"/>
            <a:endParaRPr lang="en-US" sz="1600" dirty="0" smtClean="0">
              <a:latin typeface="+mj-lt"/>
            </a:endParaRPr>
          </a:p>
          <a:p>
            <a:pPr algn="ctr"/>
            <a:r>
              <a:rPr lang="en-US" sz="5400" dirty="0">
                <a:latin typeface="+mj-lt"/>
              </a:rPr>
              <a:t>i</a:t>
            </a:r>
            <a:r>
              <a:rPr lang="en-US" sz="5400" dirty="0" smtClean="0">
                <a:latin typeface="+mj-lt"/>
              </a:rPr>
              <a:t>n!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30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729" y="0"/>
            <a:ext cx="8229600" cy="1143000"/>
          </a:xfrm>
        </p:spPr>
        <p:txBody>
          <a:bodyPr/>
          <a:lstStyle/>
          <a:p>
            <a:r>
              <a:rPr lang="en-US" sz="4800" dirty="0" smtClean="0"/>
              <a:t>Learning the Software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97" y="1295399"/>
            <a:ext cx="4191000" cy="3102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4324541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28"/>
          <a:stretch/>
        </p:blipFill>
        <p:spPr bwMode="auto">
          <a:xfrm>
            <a:off x="3848100" y="4114800"/>
            <a:ext cx="4458520" cy="2391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6118" y="2846417"/>
            <a:ext cx="3200400" cy="3262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" dirty="0" smtClean="0">
              <a:latin typeface="+mj-lt"/>
            </a:endParaRPr>
          </a:p>
          <a:p>
            <a:endParaRPr lang="en-US" sz="8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EndNote Training materials online</a:t>
            </a:r>
          </a:p>
          <a:p>
            <a:r>
              <a:rPr lang="en-US" sz="1200" dirty="0"/>
              <a:t>http://endnote.com/if/online-user-manual</a:t>
            </a:r>
            <a:endParaRPr lang="en-US" sz="12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ULS EndNote </a:t>
            </a:r>
            <a:r>
              <a:rPr lang="en-US" sz="2000" dirty="0" err="1" smtClean="0">
                <a:latin typeface="+mj-lt"/>
              </a:rPr>
              <a:t>LibGuide</a:t>
            </a:r>
            <a:endParaRPr lang="en-US" sz="2000" dirty="0" smtClean="0">
              <a:latin typeface="+mj-lt"/>
            </a:endParaRPr>
          </a:p>
          <a:p>
            <a:r>
              <a:rPr lang="en-US" sz="1200" dirty="0"/>
              <a:t>http://pitt.libguides.com/endnote</a:t>
            </a:r>
            <a:endParaRPr lang="en-US" sz="12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HSLS Training materials</a:t>
            </a:r>
          </a:p>
          <a:p>
            <a:r>
              <a:rPr lang="en-US" sz="1000" dirty="0"/>
              <a:t>http://www.hsls.pitt.edu/howdoi/category.php?id=9</a:t>
            </a:r>
            <a:endParaRPr lang="en-US" sz="10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Other </a:t>
            </a:r>
            <a:r>
              <a:rPr lang="en-US" sz="2000" dirty="0" smtClean="0">
                <a:latin typeface="+mj-lt"/>
              </a:rPr>
              <a:t>University libraries</a:t>
            </a:r>
            <a:endParaRPr lang="en-US" sz="2000" dirty="0" smtClean="0">
              <a:latin typeface="+mj-lt"/>
            </a:endParaRPr>
          </a:p>
          <a:p>
            <a:endParaRPr lang="en-US" sz="800" dirty="0" smtClean="0">
              <a:latin typeface="+mj-lt"/>
            </a:endParaRPr>
          </a:p>
          <a:p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68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r>
              <a:rPr lang="en-US" sz="4800" dirty="0" smtClean="0"/>
              <a:t>Different Populations, Different Needs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84416973"/>
              </p:ext>
            </p:extLst>
          </p:nvPr>
        </p:nvGraphicFramePr>
        <p:xfrm>
          <a:off x="152400" y="1447800"/>
          <a:ext cx="8763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Double Bracket 14"/>
          <p:cNvSpPr/>
          <p:nvPr/>
        </p:nvSpPr>
        <p:spPr>
          <a:xfrm>
            <a:off x="3619500" y="3048000"/>
            <a:ext cx="1752600" cy="1209764"/>
          </a:xfrm>
          <a:prstGeom prst="bracketPair">
            <a:avLst/>
          </a:prstGeom>
          <a:ln w="317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24250" y="3145050"/>
            <a:ext cx="1943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And everything in between!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2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t="5873" r="7739" b="8861"/>
          <a:stretch/>
        </p:blipFill>
        <p:spPr>
          <a:xfrm>
            <a:off x="533400" y="381000"/>
            <a:ext cx="8153400" cy="6194697"/>
          </a:xfrm>
        </p:spPr>
      </p:pic>
      <p:sp>
        <p:nvSpPr>
          <p:cNvPr id="7" name="Oval 6"/>
          <p:cNvSpPr/>
          <p:nvPr/>
        </p:nvSpPr>
        <p:spPr>
          <a:xfrm>
            <a:off x="2595465" y="1905000"/>
            <a:ext cx="2971800" cy="16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+mj-lt"/>
              </a:rPr>
              <a:t>And this is just the Desktop version…</a:t>
            </a:r>
            <a:endParaRPr lang="en-US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24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58" y="304800"/>
            <a:ext cx="8229600" cy="990600"/>
          </a:xfrm>
        </p:spPr>
        <p:txBody>
          <a:bodyPr/>
          <a:lstStyle/>
          <a:p>
            <a:r>
              <a:rPr lang="en-US" dirty="0" smtClean="0"/>
              <a:t>Developing a Script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2286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2971800" y="1295400"/>
            <a:ext cx="5791200" cy="4973815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+mj-lt"/>
              </a:rPr>
              <a:t>To </a:t>
            </a:r>
            <a:r>
              <a:rPr lang="en-US" sz="2200" dirty="0" smtClean="0">
                <a:latin typeface="+mj-lt"/>
              </a:rPr>
              <a:t>turn </a:t>
            </a:r>
            <a:r>
              <a:rPr lang="en-US" sz="2200" dirty="0" smtClean="0">
                <a:latin typeface="+mj-lt"/>
              </a:rPr>
              <a:t>the “</a:t>
            </a:r>
            <a:r>
              <a:rPr lang="en-US" sz="2200" dirty="0" err="1" smtClean="0">
                <a:latin typeface="+mj-lt"/>
              </a:rPr>
              <a:t>Wah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Wah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Wah</a:t>
            </a:r>
            <a:r>
              <a:rPr lang="en-US" sz="2200" dirty="0" smtClean="0">
                <a:latin typeface="+mj-lt"/>
              </a:rPr>
              <a:t>” </a:t>
            </a:r>
            <a:r>
              <a:rPr lang="en-US" sz="2200" dirty="0" smtClean="0">
                <a:latin typeface="+mj-lt"/>
              </a:rPr>
              <a:t>effect in the “WOW” effect, </a:t>
            </a:r>
            <a:r>
              <a:rPr lang="en-US" sz="2200" dirty="0" smtClean="0">
                <a:latin typeface="+mj-lt"/>
              </a:rPr>
              <a:t>developed script that:</a:t>
            </a:r>
          </a:p>
          <a:p>
            <a:pPr algn="ctr"/>
            <a:endParaRPr lang="en-US" sz="800" dirty="0" smtClean="0">
              <a:latin typeface="+mj-lt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Is </a:t>
            </a:r>
            <a:r>
              <a:rPr lang="en-US" b="1" dirty="0" smtClean="0">
                <a:latin typeface="+mj-lt"/>
              </a:rPr>
              <a:t>conversational</a:t>
            </a:r>
            <a:r>
              <a:rPr lang="en-US" dirty="0" smtClean="0">
                <a:latin typeface="+mj-lt"/>
              </a:rPr>
              <a:t> in tone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Has </a:t>
            </a:r>
            <a:r>
              <a:rPr lang="en-US" b="1" dirty="0" smtClean="0">
                <a:latin typeface="+mj-lt"/>
              </a:rPr>
              <a:t>multiple entry points </a:t>
            </a:r>
            <a:r>
              <a:rPr lang="en-US" dirty="0" smtClean="0">
                <a:latin typeface="+mj-lt"/>
              </a:rPr>
              <a:t>for student comments and questions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Incorporates </a:t>
            </a:r>
            <a:r>
              <a:rPr lang="en-US" b="1" dirty="0" smtClean="0">
                <a:latin typeface="+mj-lt"/>
              </a:rPr>
              <a:t>information literacy </a:t>
            </a:r>
            <a:r>
              <a:rPr lang="en-US" dirty="0" smtClean="0">
                <a:latin typeface="+mj-lt"/>
              </a:rPr>
              <a:t>elements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397" y="5869106"/>
            <a:ext cx="2873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http://www.98togo.com/Portals/121593/images/charlie-brown-whawah.jpg</a:t>
            </a:r>
          </a:p>
        </p:txBody>
      </p:sp>
    </p:spTree>
    <p:extLst>
      <p:ext uri="{BB962C8B-B14F-4D97-AF65-F5344CB8AC3E}">
        <p14:creationId xmlns:p14="http://schemas.microsoft.com/office/powerpoint/2010/main" val="12653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r>
              <a:rPr lang="en-US" dirty="0" smtClean="0"/>
              <a:t>Teaching &amp; Technology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35" y="1828800"/>
            <a:ext cx="776387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Teaching Technologies</a:t>
            </a:r>
          </a:p>
          <a:p>
            <a:r>
              <a:rPr lang="en-US" dirty="0" smtClean="0"/>
              <a:t>We encourage the use of laptops</a:t>
            </a:r>
          </a:p>
          <a:p>
            <a:r>
              <a:rPr lang="en-US" dirty="0" smtClean="0"/>
              <a:t>Technology will go wrong!</a:t>
            </a:r>
          </a:p>
          <a:p>
            <a:r>
              <a:rPr lang="en-US" dirty="0" smtClean="0"/>
              <a:t>Keeping on task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14422"/>
            <a:ext cx="3641109" cy="2730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6180511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New Hillman Instruction Area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51661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732</TotalTime>
  <Words>464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Executive</vt:lpstr>
      <vt:lpstr>EndNote @ Pitt:  Teaching with Technology</vt:lpstr>
      <vt:lpstr>EndNote @ the ULS</vt:lpstr>
      <vt:lpstr>Outreach Efforts</vt:lpstr>
      <vt:lpstr>Learning the Software</vt:lpstr>
      <vt:lpstr>Learning the Software</vt:lpstr>
      <vt:lpstr>Different Populations, Different Needs</vt:lpstr>
      <vt:lpstr>PowerPoint Presentation</vt:lpstr>
      <vt:lpstr>Developing a Script</vt:lpstr>
      <vt:lpstr>Teaching &amp; Technology Considerations</vt:lpstr>
      <vt:lpstr>Outcomes &amp; Assessment</vt:lpstr>
      <vt:lpstr>Future Considerations &amp; Improvements</vt:lpstr>
      <vt:lpstr>Suggestions &amp; Questions?</vt:lpstr>
    </vt:vector>
  </TitlesOfParts>
  <Company>University Library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Schwan, Anne</dc:creator>
  <cp:lastModifiedBy>Eibl, Leslie</cp:lastModifiedBy>
  <cp:revision>76</cp:revision>
  <dcterms:created xsi:type="dcterms:W3CDTF">2013-05-15T14:33:44Z</dcterms:created>
  <dcterms:modified xsi:type="dcterms:W3CDTF">2013-06-05T18:29:46Z</dcterms:modified>
</cp:coreProperties>
</file>